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57" r:id="rId4"/>
    <p:sldId id="259" r:id="rId5"/>
    <p:sldId id="258" r:id="rId6"/>
    <p:sldId id="260" r:id="rId7"/>
    <p:sldId id="261" r:id="rId8"/>
    <p:sldId id="262" r:id="rId9"/>
    <p:sldId id="269" r:id="rId10"/>
    <p:sldId id="268"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jpe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F8F04-62E4-45EF-807D-6495EC641E8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B1DC2DA-B0A1-4717-9448-7728638589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6E8E2D2-41FE-491E-A3C2-35478084E9C8}"/>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5" name="Footer Placeholder 4">
            <a:extLst>
              <a:ext uri="{FF2B5EF4-FFF2-40B4-BE49-F238E27FC236}">
                <a16:creationId xmlns:a16="http://schemas.microsoft.com/office/drawing/2014/main" id="{AD5AF7E7-BBDD-4FDB-960F-54BEAA1BC4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5F9BBB-ED40-43DC-83EF-269E54417743}"/>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32322859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FC198-DCCB-4FD9-A20E-551FF490003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41EE978-F2C8-4A72-A1C7-FD6E45BE21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6A7295E-4607-4F28-943A-6FDD2A68064A}"/>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5" name="Footer Placeholder 4">
            <a:extLst>
              <a:ext uri="{FF2B5EF4-FFF2-40B4-BE49-F238E27FC236}">
                <a16:creationId xmlns:a16="http://schemas.microsoft.com/office/drawing/2014/main" id="{5843CB11-D5B8-471F-BB4B-15693EF744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E03BC6D-4898-4EC9-AFDF-738798BBECEC}"/>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4291177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12D538-772F-4EA9-9A99-E554FEBE172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341E479-8C40-40CD-88F0-7C98CD9768E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D8BFB40-078E-4038-90C9-47E6CBFF6E7C}"/>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5" name="Footer Placeholder 4">
            <a:extLst>
              <a:ext uri="{FF2B5EF4-FFF2-40B4-BE49-F238E27FC236}">
                <a16:creationId xmlns:a16="http://schemas.microsoft.com/office/drawing/2014/main" id="{1F376064-5B9A-4F7F-9950-8C612AB975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7431276-CDEF-4911-B625-A3990FE6E83E}"/>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928609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20FC-ED5B-4DC4-B478-5EAF51E77AD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E74B1F2-D38E-4C79-B03F-E1F33264F6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DE0FA17-ECCA-4EE9-BF58-A51E0AF62682}"/>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5" name="Footer Placeholder 4">
            <a:extLst>
              <a:ext uri="{FF2B5EF4-FFF2-40B4-BE49-F238E27FC236}">
                <a16:creationId xmlns:a16="http://schemas.microsoft.com/office/drawing/2014/main" id="{3207D961-D512-4556-BD92-1A05A51360A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5225E9-DCF3-4B88-9C09-A01D64540879}"/>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521140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E6EBC-04B5-4DEE-A18B-09519D79E3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6A4DCA9-F645-4ED6-903D-AF2F4064B5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FE4C4E-76D1-41A3-BD0D-A75DC2CE6D43}"/>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5" name="Footer Placeholder 4">
            <a:extLst>
              <a:ext uri="{FF2B5EF4-FFF2-40B4-BE49-F238E27FC236}">
                <a16:creationId xmlns:a16="http://schemas.microsoft.com/office/drawing/2014/main" id="{B34C5617-45D9-449B-9792-730820EBE2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E200DE-CC99-458D-8D60-EE3ACBEE6A85}"/>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1583983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2E464-9F52-4C1A-9E51-A4546C8AC25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6EA210F-4ACE-479B-B8AD-1FFBC3AE85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8A6D0C1-3C1B-4D9E-B81A-FF5881B9349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FC4608E-1F04-4893-B7D2-1794BDC3F8B3}"/>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6" name="Footer Placeholder 5">
            <a:extLst>
              <a:ext uri="{FF2B5EF4-FFF2-40B4-BE49-F238E27FC236}">
                <a16:creationId xmlns:a16="http://schemas.microsoft.com/office/drawing/2014/main" id="{080C53B0-9680-426A-B752-E80AA18622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AFA0CFF-640B-4168-81C4-8264595708D9}"/>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1180824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8EFFF-55E7-4FAC-AE6F-99A7F825D67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087893-337C-4A88-BCDD-CC54430B6F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F4507A-8D79-448A-9B2B-7BCBC60594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A3CCC42-F1DB-4997-86BE-48BDE007E4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85C8FF-0D50-40DC-B721-5A9F15F2F2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D719D39-35A1-4E40-A572-F8858FF33182}"/>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8" name="Footer Placeholder 7">
            <a:extLst>
              <a:ext uri="{FF2B5EF4-FFF2-40B4-BE49-F238E27FC236}">
                <a16:creationId xmlns:a16="http://schemas.microsoft.com/office/drawing/2014/main" id="{624E2D10-4D3D-4020-AB67-65D7762E029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C7B973D-DF41-437E-A4F4-9FB04574068E}"/>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3003683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0205A-6B7A-4A42-8747-47577B381E6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1CE2E3B-9FCD-49D7-973C-143711B930A8}"/>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4" name="Footer Placeholder 3">
            <a:extLst>
              <a:ext uri="{FF2B5EF4-FFF2-40B4-BE49-F238E27FC236}">
                <a16:creationId xmlns:a16="http://schemas.microsoft.com/office/drawing/2014/main" id="{4048CD29-FB38-429F-BB7C-6AB0FAB827A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94E1771-D2C1-4A7A-9A19-4ADE18AB6BF8}"/>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499072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5417B0-BE3E-4059-BC42-20FA93902A1E}"/>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3" name="Footer Placeholder 2">
            <a:extLst>
              <a:ext uri="{FF2B5EF4-FFF2-40B4-BE49-F238E27FC236}">
                <a16:creationId xmlns:a16="http://schemas.microsoft.com/office/drawing/2014/main" id="{E8EB0F22-AD0D-4FA0-8380-04BAED7B88A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CF09A3B-D427-47C3-AA90-9B142A49E896}"/>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18545474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AC127-1CA6-4C16-9298-E6C1211E03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ABBA029-3D8F-40C1-A1DD-F9388850F8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8B50BE9-97D3-4FB7-9076-9B0A10F7FC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0FEE54-0A98-426D-9114-E4956AE92536}"/>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6" name="Footer Placeholder 5">
            <a:extLst>
              <a:ext uri="{FF2B5EF4-FFF2-40B4-BE49-F238E27FC236}">
                <a16:creationId xmlns:a16="http://schemas.microsoft.com/office/drawing/2014/main" id="{E2B6E53E-BBCB-4AD2-B0AB-22FA21AD07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A7F110C-FB8A-48CF-9340-60DCBEA98A7C}"/>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29754154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8045A-6F2C-4A78-8A04-728B6D1ED7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A098048-B40D-4F07-BE24-B2FBD6923D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60B14E7-7E29-4765-A216-6BF3E2D204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9DC4F1-69D5-4415-904D-6BD3956A92F9}"/>
              </a:ext>
            </a:extLst>
          </p:cNvPr>
          <p:cNvSpPr>
            <a:spLocks noGrp="1"/>
          </p:cNvSpPr>
          <p:nvPr>
            <p:ph type="dt" sz="half" idx="10"/>
          </p:nvPr>
        </p:nvSpPr>
        <p:spPr/>
        <p:txBody>
          <a:bodyPr/>
          <a:lstStyle/>
          <a:p>
            <a:fld id="{E1E497D4-1A49-4811-BDAE-CBAF0237369C}" type="datetimeFigureOut">
              <a:rPr lang="en-IN" smtClean="0"/>
              <a:t>18-06-2020</a:t>
            </a:fld>
            <a:endParaRPr lang="en-IN"/>
          </a:p>
        </p:txBody>
      </p:sp>
      <p:sp>
        <p:nvSpPr>
          <p:cNvPr id="6" name="Footer Placeholder 5">
            <a:extLst>
              <a:ext uri="{FF2B5EF4-FFF2-40B4-BE49-F238E27FC236}">
                <a16:creationId xmlns:a16="http://schemas.microsoft.com/office/drawing/2014/main" id="{4BDC5DEC-1113-4F38-99F6-6A78F9765C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20FE522-1BF9-47F1-BA96-34AF1BB81B62}"/>
              </a:ext>
            </a:extLst>
          </p:cNvPr>
          <p:cNvSpPr>
            <a:spLocks noGrp="1"/>
          </p:cNvSpPr>
          <p:nvPr>
            <p:ph type="sldNum" sz="quarter" idx="12"/>
          </p:nvPr>
        </p:nvSpPr>
        <p:spPr/>
        <p:txBody>
          <a:bodyPr/>
          <a:lstStyle/>
          <a:p>
            <a:fld id="{FCE60B87-0F6B-49D8-9EE4-351386B1BE97}" type="slidenum">
              <a:rPr lang="en-IN" smtClean="0"/>
              <a:t>‹#›</a:t>
            </a:fld>
            <a:endParaRPr lang="en-IN"/>
          </a:p>
        </p:txBody>
      </p:sp>
    </p:spTree>
    <p:extLst>
      <p:ext uri="{BB962C8B-B14F-4D97-AF65-F5344CB8AC3E}">
        <p14:creationId xmlns:p14="http://schemas.microsoft.com/office/powerpoint/2010/main" val="1941218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1F2057-8578-463A-8DB7-BEA9BA0C48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EDA51D7-A038-4E75-83D8-2F2DC7E71E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2B0E4A-0FEE-4BA6-BCA0-02F9FE6480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E497D4-1A49-4811-BDAE-CBAF0237369C}" type="datetimeFigureOut">
              <a:rPr lang="en-IN" smtClean="0"/>
              <a:t>18-06-2020</a:t>
            </a:fld>
            <a:endParaRPr lang="en-IN"/>
          </a:p>
        </p:txBody>
      </p:sp>
      <p:sp>
        <p:nvSpPr>
          <p:cNvPr id="5" name="Footer Placeholder 4">
            <a:extLst>
              <a:ext uri="{FF2B5EF4-FFF2-40B4-BE49-F238E27FC236}">
                <a16:creationId xmlns:a16="http://schemas.microsoft.com/office/drawing/2014/main" id="{C684777E-87D8-48B4-B5BB-AE15147B75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138C992-A42E-47EE-8D13-E08066FB63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E60B87-0F6B-49D8-9EE4-351386B1BE97}" type="slidenum">
              <a:rPr lang="en-IN" smtClean="0"/>
              <a:t>‹#›</a:t>
            </a:fld>
            <a:endParaRPr lang="en-IN"/>
          </a:p>
        </p:txBody>
      </p:sp>
    </p:spTree>
    <p:extLst>
      <p:ext uri="{BB962C8B-B14F-4D97-AF65-F5344CB8AC3E}">
        <p14:creationId xmlns:p14="http://schemas.microsoft.com/office/powerpoint/2010/main" val="20130465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swayam01/Social-Distance-Algorithm"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developer.nvidia.com/embedded/jetson-tx2"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04855-A23B-495E-AF0B-ACD5AFA1B7E0}"/>
              </a:ext>
            </a:extLst>
          </p:cNvPr>
          <p:cNvSpPr>
            <a:spLocks noGrp="1"/>
          </p:cNvSpPr>
          <p:nvPr>
            <p:ph type="ctrTitle"/>
          </p:nvPr>
        </p:nvSpPr>
        <p:spPr/>
        <p:txBody>
          <a:bodyPr>
            <a:normAutofit fontScale="90000"/>
          </a:bodyPr>
          <a:lstStyle/>
          <a:p>
            <a:r>
              <a:rPr lang="en-US" dirty="0">
                <a:latin typeface="Bookman Old Style" panose="02050604050505020204" pitchFamily="18" charset="0"/>
              </a:rPr>
              <a:t>Build Your Own Social Distancing Detection Tracker</a:t>
            </a:r>
            <a:endParaRPr lang="en-IN" dirty="0">
              <a:latin typeface="Bookman Old Style" panose="02050604050505020204" pitchFamily="18" charset="0"/>
            </a:endParaRPr>
          </a:p>
        </p:txBody>
      </p:sp>
      <p:sp>
        <p:nvSpPr>
          <p:cNvPr id="3" name="Subtitle 2">
            <a:extLst>
              <a:ext uri="{FF2B5EF4-FFF2-40B4-BE49-F238E27FC236}">
                <a16:creationId xmlns:a16="http://schemas.microsoft.com/office/drawing/2014/main" id="{3F55FC68-F3EC-4E77-AB22-2087E032C037}"/>
              </a:ext>
            </a:extLst>
          </p:cNvPr>
          <p:cNvSpPr>
            <a:spLocks noGrp="1"/>
          </p:cNvSpPr>
          <p:nvPr>
            <p:ph type="subTitle" idx="1"/>
          </p:nvPr>
        </p:nvSpPr>
        <p:spPr>
          <a:xfrm>
            <a:off x="8513684" y="5202238"/>
            <a:ext cx="3678315" cy="1655762"/>
          </a:xfrm>
        </p:spPr>
        <p:txBody>
          <a:bodyPr>
            <a:normAutofit/>
          </a:bodyPr>
          <a:lstStyle/>
          <a:p>
            <a:r>
              <a:rPr lang="en-US" dirty="0">
                <a:latin typeface="Bookman Old Style" panose="02050604050505020204" pitchFamily="18" charset="0"/>
              </a:rPr>
              <a:t>Swayam Mittal</a:t>
            </a:r>
          </a:p>
          <a:p>
            <a:r>
              <a:rPr lang="en-US" dirty="0">
                <a:latin typeface="Bookman Old Style" panose="02050604050505020204" pitchFamily="18" charset="0"/>
              </a:rPr>
              <a:t>Senior Data Scientist</a:t>
            </a:r>
          </a:p>
          <a:p>
            <a:r>
              <a:rPr lang="en-US">
                <a:latin typeface="Bookman Old Style" panose="02050604050505020204" pitchFamily="18" charset="0"/>
              </a:rPr>
              <a:t>Indegene</a:t>
            </a:r>
            <a:endParaRPr lang="en-IN" dirty="0">
              <a:latin typeface="Bookman Old Style" panose="02050604050505020204" pitchFamily="18" charset="0"/>
            </a:endParaRPr>
          </a:p>
        </p:txBody>
      </p:sp>
    </p:spTree>
    <p:extLst>
      <p:ext uri="{BB962C8B-B14F-4D97-AF65-F5344CB8AC3E}">
        <p14:creationId xmlns:p14="http://schemas.microsoft.com/office/powerpoint/2010/main" val="4809599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04273-B7B0-4FB5-9652-80A969BD2B88}"/>
              </a:ext>
            </a:extLst>
          </p:cNvPr>
          <p:cNvSpPr>
            <a:spLocks noGrp="1"/>
          </p:cNvSpPr>
          <p:nvPr>
            <p:ph type="title"/>
          </p:nvPr>
        </p:nvSpPr>
        <p:spPr/>
        <p:txBody>
          <a:bodyPr/>
          <a:lstStyle/>
          <a:p>
            <a:r>
              <a:rPr lang="en-US" dirty="0">
                <a:latin typeface="Bookman Old Style" panose="02050604050505020204" pitchFamily="18" charset="0"/>
              </a:rPr>
              <a:t>Code</a:t>
            </a:r>
            <a:endParaRPr lang="en-IN" dirty="0">
              <a:latin typeface="Bookman Old Style" panose="02050604050505020204" pitchFamily="18" charset="0"/>
            </a:endParaRPr>
          </a:p>
        </p:txBody>
      </p:sp>
      <p:sp>
        <p:nvSpPr>
          <p:cNvPr id="3" name="Content Placeholder 2">
            <a:extLst>
              <a:ext uri="{FF2B5EF4-FFF2-40B4-BE49-F238E27FC236}">
                <a16:creationId xmlns:a16="http://schemas.microsoft.com/office/drawing/2014/main" id="{65EC28D2-24CF-48A2-A26E-52D5A2F6A4BF}"/>
              </a:ext>
            </a:extLst>
          </p:cNvPr>
          <p:cNvSpPr>
            <a:spLocks noGrp="1"/>
          </p:cNvSpPr>
          <p:nvPr>
            <p:ph idx="1"/>
          </p:nvPr>
        </p:nvSpPr>
        <p:spPr>
          <a:xfrm>
            <a:off x="1983419" y="2946431"/>
            <a:ext cx="8625396" cy="482569"/>
          </a:xfrm>
        </p:spPr>
        <p:txBody>
          <a:bodyPr/>
          <a:lstStyle/>
          <a:p>
            <a:pPr marL="0" indent="0">
              <a:buNone/>
            </a:pPr>
            <a:r>
              <a:rPr lang="en-IN" dirty="0">
                <a:hlinkClick r:id="rId2"/>
              </a:rPr>
              <a:t>https://github.com/swayam01</a:t>
            </a:r>
            <a:r>
              <a:rPr lang="en-IN">
                <a:hlinkClick r:id="rId2"/>
              </a:rPr>
              <a:t>/Social-Distance-Algorithm</a:t>
            </a:r>
            <a:endParaRPr lang="en-IN" dirty="0"/>
          </a:p>
        </p:txBody>
      </p:sp>
    </p:spTree>
    <p:extLst>
      <p:ext uri="{BB962C8B-B14F-4D97-AF65-F5344CB8AC3E}">
        <p14:creationId xmlns:p14="http://schemas.microsoft.com/office/powerpoint/2010/main" val="18016824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1AE71-43A5-45FC-8296-0A585475B220}"/>
              </a:ext>
            </a:extLst>
          </p:cNvPr>
          <p:cNvSpPr>
            <a:spLocks noGrp="1"/>
          </p:cNvSpPr>
          <p:nvPr>
            <p:ph type="title"/>
          </p:nvPr>
        </p:nvSpPr>
        <p:spPr/>
        <p:txBody>
          <a:bodyPr/>
          <a:lstStyle/>
          <a:p>
            <a:r>
              <a:rPr lang="en-IN" dirty="0">
                <a:latin typeface="Bookman Old Style" panose="02050604050505020204" pitchFamily="18" charset="0"/>
              </a:rPr>
              <a:t>Practical Deployment</a:t>
            </a:r>
          </a:p>
        </p:txBody>
      </p:sp>
      <p:sp>
        <p:nvSpPr>
          <p:cNvPr id="3" name="Content Placeholder 2">
            <a:extLst>
              <a:ext uri="{FF2B5EF4-FFF2-40B4-BE49-F238E27FC236}">
                <a16:creationId xmlns:a16="http://schemas.microsoft.com/office/drawing/2014/main" id="{0E2A1F48-99E4-4B13-9C78-9B1C21814FA4}"/>
              </a:ext>
            </a:extLst>
          </p:cNvPr>
          <p:cNvSpPr>
            <a:spLocks noGrp="1"/>
          </p:cNvSpPr>
          <p:nvPr>
            <p:ph idx="1"/>
          </p:nvPr>
        </p:nvSpPr>
        <p:spPr>
          <a:xfrm>
            <a:off x="829322" y="1621439"/>
            <a:ext cx="10515600" cy="4351338"/>
          </a:xfrm>
        </p:spPr>
        <p:txBody>
          <a:bodyPr>
            <a:normAutofit/>
          </a:bodyPr>
          <a:lstStyle/>
          <a:p>
            <a:r>
              <a:rPr lang="en-US" sz="1800" dirty="0"/>
              <a:t>The camera needs calibration so we can map the pixel distance correctly to the real world distance</a:t>
            </a:r>
          </a:p>
          <a:p>
            <a:r>
              <a:rPr lang="en-US" sz="1800" dirty="0"/>
              <a:t>The code here is quite light weight and could run on an embedded device like </a:t>
            </a:r>
            <a:r>
              <a:rPr lang="en-US" sz="1800" dirty="0">
                <a:hlinkClick r:id="rId2"/>
              </a:rPr>
              <a:t>Jetson TX2</a:t>
            </a:r>
            <a:r>
              <a:rPr lang="en-US" sz="1800" dirty="0"/>
              <a:t> connected to a camera.</a:t>
            </a:r>
          </a:p>
          <a:p>
            <a:r>
              <a:rPr lang="en-US" sz="1800" dirty="0"/>
              <a:t>If there is a social distancing violation an action can be triggered.</a:t>
            </a:r>
          </a:p>
        </p:txBody>
      </p:sp>
    </p:spTree>
    <p:extLst>
      <p:ext uri="{BB962C8B-B14F-4D97-AF65-F5344CB8AC3E}">
        <p14:creationId xmlns:p14="http://schemas.microsoft.com/office/powerpoint/2010/main" val="37074851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D4437-CFB5-4241-8A10-62EEE39882D0}"/>
              </a:ext>
            </a:extLst>
          </p:cNvPr>
          <p:cNvSpPr>
            <a:spLocks noGrp="1"/>
          </p:cNvSpPr>
          <p:nvPr>
            <p:ph type="title"/>
          </p:nvPr>
        </p:nvSpPr>
        <p:spPr>
          <a:xfrm>
            <a:off x="4522431" y="2362600"/>
            <a:ext cx="3156751" cy="1325563"/>
          </a:xfrm>
        </p:spPr>
        <p:txBody>
          <a:bodyPr/>
          <a:lstStyle/>
          <a:p>
            <a:r>
              <a:rPr lang="en-US" b="1" u="sng" dirty="0">
                <a:latin typeface="Book Antiqua" panose="02040602050305030304" pitchFamily="18" charset="0"/>
              </a:rPr>
              <a:t>Thank You</a:t>
            </a:r>
            <a:endParaRPr lang="en-IN" b="1" u="sng" dirty="0">
              <a:latin typeface="Book Antiqua" panose="02040602050305030304" pitchFamily="18" charset="0"/>
            </a:endParaRPr>
          </a:p>
        </p:txBody>
      </p:sp>
    </p:spTree>
    <p:extLst>
      <p:ext uri="{BB962C8B-B14F-4D97-AF65-F5344CB8AC3E}">
        <p14:creationId xmlns:p14="http://schemas.microsoft.com/office/powerpoint/2010/main" val="4084168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635AE-83CF-4C10-B520-99E601DBA349}"/>
              </a:ext>
            </a:extLst>
          </p:cNvPr>
          <p:cNvSpPr>
            <a:spLocks noGrp="1"/>
          </p:cNvSpPr>
          <p:nvPr>
            <p:ph type="title"/>
          </p:nvPr>
        </p:nvSpPr>
        <p:spPr/>
        <p:txBody>
          <a:bodyPr/>
          <a:lstStyle/>
          <a:p>
            <a:r>
              <a:rPr lang="en-US" dirty="0">
                <a:latin typeface="Bookman Old Style" panose="02050604050505020204" pitchFamily="18" charset="0"/>
              </a:rPr>
              <a:t>Agenda</a:t>
            </a:r>
            <a:endParaRPr lang="en-IN" dirty="0">
              <a:latin typeface="Bookman Old Style" panose="02050604050505020204" pitchFamily="18" charset="0"/>
            </a:endParaRPr>
          </a:p>
        </p:txBody>
      </p:sp>
      <p:sp>
        <p:nvSpPr>
          <p:cNvPr id="3" name="Content Placeholder 2">
            <a:extLst>
              <a:ext uri="{FF2B5EF4-FFF2-40B4-BE49-F238E27FC236}">
                <a16:creationId xmlns:a16="http://schemas.microsoft.com/office/drawing/2014/main" id="{DBC631B7-A727-4EA6-878F-7196E1C37CF2}"/>
              </a:ext>
            </a:extLst>
          </p:cNvPr>
          <p:cNvSpPr>
            <a:spLocks noGrp="1"/>
          </p:cNvSpPr>
          <p:nvPr>
            <p:ph idx="1"/>
          </p:nvPr>
        </p:nvSpPr>
        <p:spPr/>
        <p:txBody>
          <a:bodyPr/>
          <a:lstStyle/>
          <a:p>
            <a:r>
              <a:rPr lang="en-IN" dirty="0">
                <a:latin typeface="Bookman Old Style" panose="02050604050505020204" pitchFamily="18" charset="0"/>
              </a:rPr>
              <a:t>Social distancing</a:t>
            </a:r>
          </a:p>
          <a:p>
            <a:r>
              <a:rPr lang="en-IN" dirty="0">
                <a:latin typeface="Bookman Old Style" panose="02050604050505020204" pitchFamily="18" charset="0"/>
              </a:rPr>
              <a:t>Object Detection</a:t>
            </a:r>
          </a:p>
          <a:p>
            <a:r>
              <a:rPr lang="en-IN" dirty="0">
                <a:latin typeface="Bookman Old Style" panose="02050604050505020204" pitchFamily="18" charset="0"/>
              </a:rPr>
              <a:t>Social Distance Detection </a:t>
            </a:r>
            <a:r>
              <a:rPr lang="en-US" dirty="0">
                <a:latin typeface="Bookman Old Style" panose="02050604050505020204" pitchFamily="18" charset="0"/>
              </a:rPr>
              <a:t>Algorithm</a:t>
            </a:r>
          </a:p>
          <a:p>
            <a:r>
              <a:rPr lang="en-US" dirty="0">
                <a:latin typeface="Bookman Old Style" panose="02050604050505020204" pitchFamily="18" charset="0"/>
              </a:rPr>
              <a:t>Hands-On Code</a:t>
            </a:r>
          </a:p>
          <a:p>
            <a:endParaRPr lang="en-IN" dirty="0">
              <a:latin typeface="Bookman Old Style" panose="02050604050505020204" pitchFamily="18" charset="0"/>
            </a:endParaRPr>
          </a:p>
          <a:p>
            <a:endParaRPr lang="en-IN" dirty="0">
              <a:latin typeface="Bookman Old Style" panose="02050604050505020204" pitchFamily="18" charset="0"/>
            </a:endParaRPr>
          </a:p>
          <a:p>
            <a:endParaRPr lang="en-IN" dirty="0"/>
          </a:p>
        </p:txBody>
      </p:sp>
    </p:spTree>
    <p:extLst>
      <p:ext uri="{BB962C8B-B14F-4D97-AF65-F5344CB8AC3E}">
        <p14:creationId xmlns:p14="http://schemas.microsoft.com/office/powerpoint/2010/main" val="2517251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B922D-6E01-4C11-BA3C-FC72B3ABDD8F}"/>
              </a:ext>
            </a:extLst>
          </p:cNvPr>
          <p:cNvSpPr>
            <a:spLocks noGrp="1"/>
          </p:cNvSpPr>
          <p:nvPr>
            <p:ph type="title"/>
          </p:nvPr>
        </p:nvSpPr>
        <p:spPr/>
        <p:txBody>
          <a:bodyPr/>
          <a:lstStyle/>
          <a:p>
            <a:r>
              <a:rPr lang="en-IN" dirty="0">
                <a:latin typeface="Bookman Old Style" panose="02050604050505020204" pitchFamily="18" charset="0"/>
              </a:rPr>
              <a:t>What is social distancing?</a:t>
            </a:r>
          </a:p>
        </p:txBody>
      </p:sp>
      <p:pic>
        <p:nvPicPr>
          <p:cNvPr id="1026" name="Picture 2" descr="Social Distancing, Quarantine, and Isolation">
            <a:extLst>
              <a:ext uri="{FF2B5EF4-FFF2-40B4-BE49-F238E27FC236}">
                <a16:creationId xmlns:a16="http://schemas.microsoft.com/office/drawing/2014/main" id="{EE0F7C73-1A52-4F22-876A-904F0C4C378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55760" y="2534192"/>
            <a:ext cx="4829452" cy="379179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8415F2C-F60B-4C88-BAC5-F2D6DC626EE8}"/>
              </a:ext>
            </a:extLst>
          </p:cNvPr>
          <p:cNvSpPr/>
          <p:nvPr/>
        </p:nvSpPr>
        <p:spPr>
          <a:xfrm>
            <a:off x="838200" y="1504257"/>
            <a:ext cx="8305800" cy="646331"/>
          </a:xfrm>
          <a:prstGeom prst="rect">
            <a:avLst/>
          </a:prstGeom>
        </p:spPr>
        <p:txBody>
          <a:bodyPr wrap="square">
            <a:spAutoFit/>
          </a:bodyPr>
          <a:lstStyle/>
          <a:p>
            <a:pPr marL="342900" indent="-342900">
              <a:buFont typeface="Arial" panose="020B0604020202020204" pitchFamily="34" charset="0"/>
              <a:buChar char="•"/>
            </a:pPr>
            <a:r>
              <a:rPr lang="en-US" b="0" i="0" dirty="0">
                <a:solidFill>
                  <a:srgbClr val="051E50"/>
                </a:solidFill>
                <a:effectLst/>
                <a:latin typeface="proxima-nova"/>
              </a:rPr>
              <a:t>Social distancing is a method used to control the spread of contagious diseases as</a:t>
            </a:r>
            <a:r>
              <a:rPr lang="en-US" b="1" dirty="0"/>
              <a:t> people maintains physically distance amongst themselves</a:t>
            </a:r>
            <a:endParaRPr lang="en-IN" dirty="0"/>
          </a:p>
        </p:txBody>
      </p:sp>
    </p:spTree>
    <p:extLst>
      <p:ext uri="{BB962C8B-B14F-4D97-AF65-F5344CB8AC3E}">
        <p14:creationId xmlns:p14="http://schemas.microsoft.com/office/powerpoint/2010/main" val="1805819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F24E9-55F1-492D-942A-8915D8D1CCE4}"/>
              </a:ext>
            </a:extLst>
          </p:cNvPr>
          <p:cNvSpPr>
            <a:spLocks noGrp="1"/>
          </p:cNvSpPr>
          <p:nvPr>
            <p:ph type="title"/>
          </p:nvPr>
        </p:nvSpPr>
        <p:spPr>
          <a:xfrm>
            <a:off x="855955" y="365125"/>
            <a:ext cx="10649506" cy="1325563"/>
          </a:xfrm>
        </p:spPr>
        <p:txBody>
          <a:bodyPr>
            <a:normAutofit/>
          </a:bodyPr>
          <a:lstStyle/>
          <a:p>
            <a:r>
              <a:rPr lang="en-IN" sz="4000" dirty="0">
                <a:latin typeface="Bookman Old Style" panose="02050604050505020204" pitchFamily="18" charset="0"/>
              </a:rPr>
              <a:t>Object Detection vs Object Classification </a:t>
            </a:r>
          </a:p>
        </p:txBody>
      </p:sp>
      <p:pic>
        <p:nvPicPr>
          <p:cNvPr id="2050" name="Picture 2" descr="A Beginner's Guide to Object Detection - DataCamp">
            <a:extLst>
              <a:ext uri="{FF2B5EF4-FFF2-40B4-BE49-F238E27FC236}">
                <a16:creationId xmlns:a16="http://schemas.microsoft.com/office/drawing/2014/main" id="{91863ACE-9431-45C1-BD42-68FC4FDB0B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90688"/>
            <a:ext cx="7620000" cy="4371975"/>
          </a:xfrm>
          <a:prstGeom prst="rect">
            <a:avLst/>
          </a:prstGeom>
          <a:noFill/>
          <a:extLst>
            <a:ext uri="{909E8E84-426E-40DD-AFC4-6F175D3DCCD1}">
              <a14:hiddenFill xmlns:a14="http://schemas.microsoft.com/office/drawing/2010/main">
                <a:solidFill>
                  <a:srgbClr val="FFFFFF"/>
                </a:solidFill>
              </a14:hiddenFill>
            </a:ext>
          </a:extLst>
        </p:spPr>
      </p:pic>
      <p:pic>
        <p:nvPicPr>
          <p:cNvPr id="3" name="recognition">
            <a:hlinkClick r:id="" action="ppaction://media"/>
            <a:extLst>
              <a:ext uri="{FF2B5EF4-FFF2-40B4-BE49-F238E27FC236}">
                <a16:creationId xmlns:a16="http://schemas.microsoft.com/office/drawing/2014/main" id="{B92BA312-CDBD-47B4-B5BB-E07791D88F9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587666" y="1532138"/>
            <a:ext cx="2438400" cy="4876800"/>
          </a:xfrm>
          <a:prstGeom prst="rect">
            <a:avLst/>
          </a:prstGeom>
        </p:spPr>
      </p:pic>
    </p:spTree>
    <p:extLst>
      <p:ext uri="{BB962C8B-B14F-4D97-AF65-F5344CB8AC3E}">
        <p14:creationId xmlns:p14="http://schemas.microsoft.com/office/powerpoint/2010/main" val="976822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673AA-9272-4071-9AD4-CC54D68937AA}"/>
              </a:ext>
            </a:extLst>
          </p:cNvPr>
          <p:cNvSpPr>
            <a:spLocks noGrp="1"/>
          </p:cNvSpPr>
          <p:nvPr>
            <p:ph type="title"/>
          </p:nvPr>
        </p:nvSpPr>
        <p:spPr>
          <a:xfrm>
            <a:off x="625133" y="365125"/>
            <a:ext cx="11279819" cy="1325563"/>
          </a:xfrm>
        </p:spPr>
        <p:txBody>
          <a:bodyPr/>
          <a:lstStyle/>
          <a:p>
            <a:r>
              <a:rPr lang="en-US" dirty="0">
                <a:latin typeface="Bookman Old Style" panose="02050604050505020204" pitchFamily="18" charset="0"/>
              </a:rPr>
              <a:t>Steps for object detection</a:t>
            </a:r>
            <a:endParaRPr lang="en-IN" dirty="0">
              <a:latin typeface="Bookman Old Style" panose="02050604050505020204" pitchFamily="18" charset="0"/>
            </a:endParaRPr>
          </a:p>
        </p:txBody>
      </p:sp>
      <p:sp>
        <p:nvSpPr>
          <p:cNvPr id="3" name="Rectangle 2">
            <a:extLst>
              <a:ext uri="{FF2B5EF4-FFF2-40B4-BE49-F238E27FC236}">
                <a16:creationId xmlns:a16="http://schemas.microsoft.com/office/drawing/2014/main" id="{279A5BB4-1A1C-4885-8454-635EF1D1C31A}"/>
              </a:ext>
            </a:extLst>
          </p:cNvPr>
          <p:cNvSpPr/>
          <p:nvPr/>
        </p:nvSpPr>
        <p:spPr>
          <a:xfrm>
            <a:off x="625133" y="1411550"/>
            <a:ext cx="11199923" cy="2308324"/>
          </a:xfrm>
          <a:prstGeom prst="rect">
            <a:avLst/>
          </a:prstGeom>
        </p:spPr>
        <p:txBody>
          <a:bodyPr wrap="square">
            <a:spAutoFit/>
          </a:bodyPr>
          <a:lstStyle/>
          <a:p>
            <a:pPr marL="342900" lvl="0" indent="-342900">
              <a:buFont typeface="+mj-lt"/>
              <a:buAutoNum type="arabicPeriod"/>
            </a:pPr>
            <a:r>
              <a:rPr lang="en-IN" dirty="0"/>
              <a:t>First we take an image as input</a:t>
            </a:r>
          </a:p>
          <a:p>
            <a:pPr marL="342900" lvl="0" indent="-342900">
              <a:buFont typeface="+mj-lt"/>
              <a:buAutoNum type="arabicPeriod"/>
            </a:pPr>
            <a:r>
              <a:rPr lang="en-IN" dirty="0"/>
              <a:t>Then we use region-based CNN to generate multiple regions from this image as sub-segmentations </a:t>
            </a:r>
          </a:p>
          <a:p>
            <a:pPr marL="342900" lvl="0" indent="-342900">
              <a:buFont typeface="+mj-lt"/>
              <a:buAutoNum type="arabicPeriod"/>
            </a:pPr>
            <a:r>
              <a:rPr lang="en-IN" dirty="0"/>
              <a:t>The technique then combines the similar regions to form a larger region based on colour, texture, size, and shape compatibility and similarity</a:t>
            </a:r>
          </a:p>
          <a:p>
            <a:pPr marL="342900" lvl="0" indent="-342900">
              <a:buFont typeface="+mj-lt"/>
              <a:buAutoNum type="arabicPeriod"/>
            </a:pPr>
            <a:r>
              <a:rPr lang="en-IN" dirty="0"/>
              <a:t>Finally these regions produces the object locations (Region of Interest).</a:t>
            </a:r>
          </a:p>
          <a:p>
            <a:pPr marL="342900" lvl="0" indent="-342900">
              <a:buFont typeface="+mj-lt"/>
              <a:buAutoNum type="arabicPeriod"/>
            </a:pPr>
            <a:r>
              <a:rPr lang="en-IN" dirty="0"/>
              <a:t>Pass all these regions to the CNN and classify them into various classes</a:t>
            </a:r>
          </a:p>
          <a:p>
            <a:pPr marL="342900" lvl="0" indent="-342900">
              <a:buFont typeface="+mj-lt"/>
              <a:buAutoNum type="arabicPeriod"/>
            </a:pPr>
            <a:r>
              <a:rPr lang="en-IN" dirty="0"/>
              <a:t>Once we have classified each region into its corresponding class, combine all these regions to get the original image with the detected objects</a:t>
            </a:r>
          </a:p>
        </p:txBody>
      </p:sp>
      <p:pic>
        <p:nvPicPr>
          <p:cNvPr id="4" name="Picture 3">
            <a:extLst>
              <a:ext uri="{FF2B5EF4-FFF2-40B4-BE49-F238E27FC236}">
                <a16:creationId xmlns:a16="http://schemas.microsoft.com/office/drawing/2014/main" id="{0CA2CB3F-1B83-4388-8A86-9FADFECFCE62}"/>
              </a:ext>
            </a:extLst>
          </p:cNvPr>
          <p:cNvPicPr>
            <a:picLocks noChangeAspect="1"/>
          </p:cNvPicPr>
          <p:nvPr/>
        </p:nvPicPr>
        <p:blipFill>
          <a:blip r:embed="rId2"/>
          <a:stretch>
            <a:fillRect/>
          </a:stretch>
        </p:blipFill>
        <p:spPr>
          <a:xfrm>
            <a:off x="7116303" y="3587748"/>
            <a:ext cx="4852828" cy="3008359"/>
          </a:xfrm>
          <a:prstGeom prst="rect">
            <a:avLst/>
          </a:prstGeom>
        </p:spPr>
      </p:pic>
      <p:pic>
        <p:nvPicPr>
          <p:cNvPr id="5" name="Picture 4">
            <a:extLst>
              <a:ext uri="{FF2B5EF4-FFF2-40B4-BE49-F238E27FC236}">
                <a16:creationId xmlns:a16="http://schemas.microsoft.com/office/drawing/2014/main" id="{3B56E31B-46C3-4BC7-8D45-272767B8663C}"/>
              </a:ext>
            </a:extLst>
          </p:cNvPr>
          <p:cNvPicPr>
            <a:picLocks noChangeAspect="1"/>
          </p:cNvPicPr>
          <p:nvPr/>
        </p:nvPicPr>
        <p:blipFill>
          <a:blip r:embed="rId3"/>
          <a:stretch>
            <a:fillRect/>
          </a:stretch>
        </p:blipFill>
        <p:spPr>
          <a:xfrm>
            <a:off x="725139" y="4255928"/>
            <a:ext cx="1919916" cy="1671999"/>
          </a:xfrm>
          <a:prstGeom prst="rect">
            <a:avLst/>
          </a:prstGeom>
        </p:spPr>
      </p:pic>
      <p:pic>
        <p:nvPicPr>
          <p:cNvPr id="6" name="Picture 5">
            <a:extLst>
              <a:ext uri="{FF2B5EF4-FFF2-40B4-BE49-F238E27FC236}">
                <a16:creationId xmlns:a16="http://schemas.microsoft.com/office/drawing/2014/main" id="{2FB941AA-7268-4748-975B-B46A0E69511F}"/>
              </a:ext>
            </a:extLst>
          </p:cNvPr>
          <p:cNvPicPr>
            <a:picLocks noChangeAspect="1"/>
          </p:cNvPicPr>
          <p:nvPr/>
        </p:nvPicPr>
        <p:blipFill>
          <a:blip r:embed="rId4"/>
          <a:stretch>
            <a:fillRect/>
          </a:stretch>
        </p:blipFill>
        <p:spPr>
          <a:xfrm>
            <a:off x="2944566" y="4255929"/>
            <a:ext cx="1831620" cy="1671999"/>
          </a:xfrm>
          <a:prstGeom prst="rect">
            <a:avLst/>
          </a:prstGeom>
        </p:spPr>
      </p:pic>
      <p:pic>
        <p:nvPicPr>
          <p:cNvPr id="7" name="Picture 6">
            <a:extLst>
              <a:ext uri="{FF2B5EF4-FFF2-40B4-BE49-F238E27FC236}">
                <a16:creationId xmlns:a16="http://schemas.microsoft.com/office/drawing/2014/main" id="{C28F9D8C-5FD9-40FB-BC3E-3CF0A9B1337B}"/>
              </a:ext>
            </a:extLst>
          </p:cNvPr>
          <p:cNvPicPr>
            <a:picLocks noChangeAspect="1"/>
          </p:cNvPicPr>
          <p:nvPr/>
        </p:nvPicPr>
        <p:blipFill>
          <a:blip r:embed="rId5"/>
          <a:stretch>
            <a:fillRect/>
          </a:stretch>
        </p:blipFill>
        <p:spPr>
          <a:xfrm>
            <a:off x="5075697" y="4255928"/>
            <a:ext cx="1831619" cy="1671999"/>
          </a:xfrm>
          <a:prstGeom prst="rect">
            <a:avLst/>
          </a:prstGeom>
        </p:spPr>
      </p:pic>
      <p:sp>
        <p:nvSpPr>
          <p:cNvPr id="8" name="Rectangle 2">
            <a:extLst>
              <a:ext uri="{FF2B5EF4-FFF2-40B4-BE49-F238E27FC236}">
                <a16:creationId xmlns:a16="http://schemas.microsoft.com/office/drawing/2014/main" id="{982DD442-5023-4C70-AB16-EB7F5D5DD33C}"/>
              </a:ext>
            </a:extLst>
          </p:cNvPr>
          <p:cNvSpPr>
            <a:spLocks noChangeArrowheads="1"/>
          </p:cNvSpPr>
          <p:nvPr/>
        </p:nvSpPr>
        <p:spPr bwMode="auto">
          <a:xfrm>
            <a:off x="934933" y="6048370"/>
            <a:ext cx="1500327" cy="215444"/>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lang="en-IN" sz="1400" dirty="0"/>
              <a:t>input image</a:t>
            </a:r>
            <a:r>
              <a:rPr kumimoji="0" lang="en-US" altLang="en-US" sz="1400" b="0" i="0" u="none" strike="noStrike" cap="none" normalizeH="0" baseline="0" dirty="0">
                <a:ln>
                  <a:noFill/>
                </a:ln>
                <a:solidFill>
                  <a:schemeClr val="tx1"/>
                </a:solidFill>
                <a:effectLst/>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A20B3FA1-D721-437E-B938-43A7DC562388}"/>
              </a:ext>
            </a:extLst>
          </p:cNvPr>
          <p:cNvSpPr>
            <a:spLocks noChangeArrowheads="1"/>
          </p:cNvSpPr>
          <p:nvPr/>
        </p:nvSpPr>
        <p:spPr bwMode="auto">
          <a:xfrm>
            <a:off x="3090334" y="6048370"/>
            <a:ext cx="1500327" cy="215444"/>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lang="en-IN" sz="1400" dirty="0"/>
              <a:t>sub-segmentations</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10" name="Rectangle 2">
            <a:extLst>
              <a:ext uri="{FF2B5EF4-FFF2-40B4-BE49-F238E27FC236}">
                <a16:creationId xmlns:a16="http://schemas.microsoft.com/office/drawing/2014/main" id="{CB82D8AA-A9DB-451F-B372-E7DCE3CDE196}"/>
              </a:ext>
            </a:extLst>
          </p:cNvPr>
          <p:cNvSpPr>
            <a:spLocks noChangeArrowheads="1"/>
          </p:cNvSpPr>
          <p:nvPr/>
        </p:nvSpPr>
        <p:spPr bwMode="auto">
          <a:xfrm>
            <a:off x="5245735" y="6048370"/>
            <a:ext cx="1500327" cy="215444"/>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lang="en-IN" sz="1400" dirty="0"/>
              <a:t>region of interest</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643946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B8442-9E3C-4B9A-9C0A-067508F05099}"/>
              </a:ext>
            </a:extLst>
          </p:cNvPr>
          <p:cNvSpPr>
            <a:spLocks noGrp="1"/>
          </p:cNvSpPr>
          <p:nvPr>
            <p:ph type="title"/>
          </p:nvPr>
        </p:nvSpPr>
        <p:spPr>
          <a:xfrm>
            <a:off x="1113409" y="365125"/>
            <a:ext cx="10471951" cy="1325563"/>
          </a:xfrm>
        </p:spPr>
        <p:txBody>
          <a:bodyPr>
            <a:normAutofit/>
          </a:bodyPr>
          <a:lstStyle/>
          <a:p>
            <a:r>
              <a:rPr lang="en-US" sz="3600" dirty="0">
                <a:latin typeface="Bookman Old Style" panose="02050604050505020204" pitchFamily="18" charset="0"/>
              </a:rPr>
              <a:t>State-of-the-Art Models for Object Detection</a:t>
            </a:r>
            <a:endParaRPr lang="en-IN" sz="3600" dirty="0">
              <a:latin typeface="Bookman Old Style" panose="02050604050505020204" pitchFamily="18" charset="0"/>
            </a:endParaRPr>
          </a:p>
        </p:txBody>
      </p:sp>
      <p:pic>
        <p:nvPicPr>
          <p:cNvPr id="6" name="Picture 5">
            <a:extLst>
              <a:ext uri="{FF2B5EF4-FFF2-40B4-BE49-F238E27FC236}">
                <a16:creationId xmlns:a16="http://schemas.microsoft.com/office/drawing/2014/main" id="{0ECCFE7E-A2D9-4023-BFD4-452A978D5862}"/>
              </a:ext>
            </a:extLst>
          </p:cNvPr>
          <p:cNvPicPr>
            <a:picLocks noChangeAspect="1"/>
          </p:cNvPicPr>
          <p:nvPr/>
        </p:nvPicPr>
        <p:blipFill>
          <a:blip r:embed="rId2"/>
          <a:stretch>
            <a:fillRect/>
          </a:stretch>
        </p:blipFill>
        <p:spPr>
          <a:xfrm>
            <a:off x="6164691" y="5180474"/>
            <a:ext cx="4924320" cy="1394893"/>
          </a:xfrm>
          <a:prstGeom prst="rect">
            <a:avLst/>
          </a:prstGeom>
        </p:spPr>
      </p:pic>
      <p:pic>
        <p:nvPicPr>
          <p:cNvPr id="7" name="Picture 6">
            <a:extLst>
              <a:ext uri="{FF2B5EF4-FFF2-40B4-BE49-F238E27FC236}">
                <a16:creationId xmlns:a16="http://schemas.microsoft.com/office/drawing/2014/main" id="{D597F484-B27A-410A-AB26-9AC4F4E125B7}"/>
              </a:ext>
            </a:extLst>
          </p:cNvPr>
          <p:cNvPicPr>
            <a:picLocks noChangeAspect="1"/>
          </p:cNvPicPr>
          <p:nvPr/>
        </p:nvPicPr>
        <p:blipFill>
          <a:blip r:embed="rId3"/>
          <a:stretch>
            <a:fillRect/>
          </a:stretch>
        </p:blipFill>
        <p:spPr>
          <a:xfrm>
            <a:off x="542741" y="4619136"/>
            <a:ext cx="3740734" cy="1956232"/>
          </a:xfrm>
          <a:prstGeom prst="rect">
            <a:avLst/>
          </a:prstGeom>
        </p:spPr>
      </p:pic>
      <p:pic>
        <p:nvPicPr>
          <p:cNvPr id="2050" name="Picture 2" descr="A screenshot of a cell phone&#10;&#10;Description automatically generated">
            <a:extLst>
              <a:ext uri="{FF2B5EF4-FFF2-40B4-BE49-F238E27FC236}">
                <a16:creationId xmlns:a16="http://schemas.microsoft.com/office/drawing/2014/main" id="{ED75A416-61AA-4587-8EE5-90A670F35A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29126" y="1527375"/>
            <a:ext cx="6634270" cy="3444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3053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FD964-BD0C-4F04-8342-FE113EF92CA2}"/>
              </a:ext>
            </a:extLst>
          </p:cNvPr>
          <p:cNvSpPr>
            <a:spLocks noGrp="1"/>
          </p:cNvSpPr>
          <p:nvPr>
            <p:ph type="title"/>
          </p:nvPr>
        </p:nvSpPr>
        <p:spPr/>
        <p:txBody>
          <a:bodyPr/>
          <a:lstStyle/>
          <a:p>
            <a:r>
              <a:rPr lang="en-IN" dirty="0">
                <a:latin typeface="Bookman Old Style" panose="02050604050505020204" pitchFamily="18" charset="0"/>
              </a:rPr>
              <a:t>SSD - MobileNet Model</a:t>
            </a:r>
          </a:p>
        </p:txBody>
      </p:sp>
      <p:sp>
        <p:nvSpPr>
          <p:cNvPr id="3" name="Content Placeholder 2">
            <a:extLst>
              <a:ext uri="{FF2B5EF4-FFF2-40B4-BE49-F238E27FC236}">
                <a16:creationId xmlns:a16="http://schemas.microsoft.com/office/drawing/2014/main" id="{1CBD4434-1629-4716-B8E1-6C97165C2A84}"/>
              </a:ext>
            </a:extLst>
          </p:cNvPr>
          <p:cNvSpPr>
            <a:spLocks noGrp="1"/>
          </p:cNvSpPr>
          <p:nvPr>
            <p:ph idx="1"/>
          </p:nvPr>
        </p:nvSpPr>
        <p:spPr>
          <a:xfrm>
            <a:off x="838200" y="1470515"/>
            <a:ext cx="10515600" cy="4351338"/>
          </a:xfrm>
        </p:spPr>
        <p:txBody>
          <a:bodyPr>
            <a:normAutofit/>
          </a:bodyPr>
          <a:lstStyle/>
          <a:p>
            <a:r>
              <a:rPr lang="en-US" sz="1600" b="1" dirty="0"/>
              <a:t>Single Shot </a:t>
            </a:r>
            <a:r>
              <a:rPr lang="en-US" sz="1600" dirty="0"/>
              <a:t>means the tasks of object localization and classification are done in a single forward pass of the network</a:t>
            </a:r>
          </a:p>
          <a:p>
            <a:r>
              <a:rPr lang="en-US" sz="1600" b="1" dirty="0"/>
              <a:t>Multi-box </a:t>
            </a:r>
            <a:r>
              <a:rPr lang="en-US" sz="1600" dirty="0"/>
              <a:t>means fast class-agnostic bounding box coordinate prediction</a:t>
            </a:r>
          </a:p>
          <a:p>
            <a:r>
              <a:rPr lang="en-US" sz="1600" b="1" dirty="0"/>
              <a:t>Detector </a:t>
            </a:r>
            <a:r>
              <a:rPr lang="en-US" sz="1600" dirty="0"/>
              <a:t>means classification of those detected objects</a:t>
            </a:r>
          </a:p>
          <a:p>
            <a:r>
              <a:rPr lang="en-US" sz="1600" b="1" dirty="0"/>
              <a:t>MobileNet</a:t>
            </a:r>
            <a:r>
              <a:rPr lang="en-US" sz="1600" dirty="0"/>
              <a:t> takes in the input image and outputs regions where objects may be present known as regions of interest</a:t>
            </a:r>
          </a:p>
          <a:p>
            <a:r>
              <a:rPr lang="en-US" sz="1600" b="1" dirty="0"/>
              <a:t>SSD</a:t>
            </a:r>
            <a:r>
              <a:rPr lang="en-US" sz="1600" dirty="0"/>
              <a:t> takes in these regions of interest and classifies it into one of the target object classes</a:t>
            </a:r>
            <a:endParaRPr lang="en-IN" sz="1600" dirty="0"/>
          </a:p>
        </p:txBody>
      </p:sp>
      <p:pic>
        <p:nvPicPr>
          <p:cNvPr id="4" name="Picture 3">
            <a:extLst>
              <a:ext uri="{FF2B5EF4-FFF2-40B4-BE49-F238E27FC236}">
                <a16:creationId xmlns:a16="http://schemas.microsoft.com/office/drawing/2014/main" id="{E18055CA-07E3-4BCD-BB36-9174B5435A52}"/>
              </a:ext>
            </a:extLst>
          </p:cNvPr>
          <p:cNvPicPr>
            <a:picLocks noChangeAspect="1"/>
          </p:cNvPicPr>
          <p:nvPr/>
        </p:nvPicPr>
        <p:blipFill>
          <a:blip r:embed="rId2"/>
          <a:stretch>
            <a:fillRect/>
          </a:stretch>
        </p:blipFill>
        <p:spPr>
          <a:xfrm>
            <a:off x="3352053" y="4063432"/>
            <a:ext cx="784940" cy="340045"/>
          </a:xfrm>
          <a:prstGeom prst="rect">
            <a:avLst/>
          </a:prstGeom>
        </p:spPr>
      </p:pic>
      <p:pic>
        <p:nvPicPr>
          <p:cNvPr id="5" name="Picture 2">
            <a:extLst>
              <a:ext uri="{FF2B5EF4-FFF2-40B4-BE49-F238E27FC236}">
                <a16:creationId xmlns:a16="http://schemas.microsoft.com/office/drawing/2014/main" id="{5A3E52FA-D8BB-4033-A08F-1E396FBC0B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1145" y="3561422"/>
            <a:ext cx="8318377" cy="279987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AE48FC2-F07E-4069-9BD4-AE712F8BB729}"/>
              </a:ext>
            </a:extLst>
          </p:cNvPr>
          <p:cNvPicPr>
            <a:picLocks noChangeAspect="1"/>
          </p:cNvPicPr>
          <p:nvPr/>
        </p:nvPicPr>
        <p:blipFill>
          <a:blip r:embed="rId2"/>
          <a:stretch>
            <a:fillRect/>
          </a:stretch>
        </p:blipFill>
        <p:spPr>
          <a:xfrm>
            <a:off x="3322461" y="3825307"/>
            <a:ext cx="610347" cy="198165"/>
          </a:xfrm>
          <a:prstGeom prst="rect">
            <a:avLst/>
          </a:prstGeom>
        </p:spPr>
      </p:pic>
    </p:spTree>
    <p:extLst>
      <p:ext uri="{BB962C8B-B14F-4D97-AF65-F5344CB8AC3E}">
        <p14:creationId xmlns:p14="http://schemas.microsoft.com/office/powerpoint/2010/main" val="22668357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434B9-A5A8-4BD0-AC2C-23B511D76EC3}"/>
              </a:ext>
            </a:extLst>
          </p:cNvPr>
          <p:cNvSpPr>
            <a:spLocks noGrp="1"/>
          </p:cNvSpPr>
          <p:nvPr>
            <p:ph type="title"/>
          </p:nvPr>
        </p:nvSpPr>
        <p:spPr>
          <a:xfrm>
            <a:off x="2347405" y="365125"/>
            <a:ext cx="7870794" cy="1325563"/>
          </a:xfrm>
        </p:spPr>
        <p:txBody>
          <a:bodyPr/>
          <a:lstStyle/>
          <a:p>
            <a:r>
              <a:rPr lang="en-IN" dirty="0">
                <a:latin typeface="Bookman Old Style" panose="02050604050505020204" pitchFamily="18" charset="0"/>
              </a:rPr>
              <a:t>Social Distance Detection</a:t>
            </a:r>
          </a:p>
        </p:txBody>
      </p:sp>
      <p:pic>
        <p:nvPicPr>
          <p:cNvPr id="6" name="Picture 5">
            <a:extLst>
              <a:ext uri="{FF2B5EF4-FFF2-40B4-BE49-F238E27FC236}">
                <a16:creationId xmlns:a16="http://schemas.microsoft.com/office/drawing/2014/main" id="{D05B7450-F41C-41A3-AA1B-4AB98A9E3B63}"/>
              </a:ext>
            </a:extLst>
          </p:cNvPr>
          <p:cNvPicPr>
            <a:picLocks noChangeAspect="1"/>
          </p:cNvPicPr>
          <p:nvPr/>
        </p:nvPicPr>
        <p:blipFill>
          <a:blip r:embed="rId2"/>
          <a:stretch>
            <a:fillRect/>
          </a:stretch>
        </p:blipFill>
        <p:spPr>
          <a:xfrm>
            <a:off x="2967037" y="1943100"/>
            <a:ext cx="6257925" cy="2971800"/>
          </a:xfrm>
          <a:prstGeom prst="rect">
            <a:avLst/>
          </a:prstGeom>
        </p:spPr>
      </p:pic>
    </p:spTree>
    <p:extLst>
      <p:ext uri="{BB962C8B-B14F-4D97-AF65-F5344CB8AC3E}">
        <p14:creationId xmlns:p14="http://schemas.microsoft.com/office/powerpoint/2010/main" val="3470695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72168-8C18-480A-ADBF-110B119BB26A}"/>
              </a:ext>
            </a:extLst>
          </p:cNvPr>
          <p:cNvSpPr>
            <a:spLocks noGrp="1"/>
          </p:cNvSpPr>
          <p:nvPr>
            <p:ph type="title"/>
          </p:nvPr>
        </p:nvSpPr>
        <p:spPr/>
        <p:txBody>
          <a:bodyPr/>
          <a:lstStyle/>
          <a:p>
            <a:r>
              <a:rPr lang="en-US" dirty="0">
                <a:latin typeface="Bookman Old Style" panose="02050604050505020204" pitchFamily="18" charset="0"/>
              </a:rPr>
              <a:t>Algorithm</a:t>
            </a:r>
            <a:endParaRPr lang="en-IN" dirty="0">
              <a:latin typeface="Bookman Old Style" panose="02050604050505020204" pitchFamily="18" charset="0"/>
            </a:endParaRPr>
          </a:p>
        </p:txBody>
      </p:sp>
      <p:sp>
        <p:nvSpPr>
          <p:cNvPr id="3" name="Content Placeholder 2">
            <a:extLst>
              <a:ext uri="{FF2B5EF4-FFF2-40B4-BE49-F238E27FC236}">
                <a16:creationId xmlns:a16="http://schemas.microsoft.com/office/drawing/2014/main" id="{8627F972-D658-4CD6-B03B-BE365C2548C5}"/>
              </a:ext>
            </a:extLst>
          </p:cNvPr>
          <p:cNvSpPr>
            <a:spLocks noGrp="1"/>
          </p:cNvSpPr>
          <p:nvPr>
            <p:ph idx="1"/>
          </p:nvPr>
        </p:nvSpPr>
        <p:spPr>
          <a:xfrm>
            <a:off x="838200" y="1843380"/>
            <a:ext cx="10515600" cy="4351338"/>
          </a:xfrm>
        </p:spPr>
        <p:txBody>
          <a:bodyPr>
            <a:normAutofit/>
          </a:bodyPr>
          <a:lstStyle/>
          <a:p>
            <a:r>
              <a:rPr lang="en-US" sz="1800" dirty="0"/>
              <a:t>To calibrate the camera, Let us assume that a person is at a distance D (assuming distance of person from the camera is 400cm) from camera and the person's actual height is H (assuming the average height of humans is 165cm). Using the object detection model we identify the pixel height P of the person using the bounding box coordinates. Using these values, the focal length of the camera can be calculated using:</a:t>
            </a:r>
          </a:p>
          <a:p>
            <a:r>
              <a:rPr lang="en-US" sz="1800" dirty="0"/>
              <a:t>After adjusting the focal length of the camera, as we continue to move camera both closer and farther away from the object, we can apply the triangle similarity to determine the distance of the object to the camera using the actual height H of the person, pixel height P of the person and focal length F of camera using formula :</a:t>
            </a:r>
          </a:p>
          <a:p>
            <a:r>
              <a:rPr lang="en-US" sz="1800" dirty="0"/>
              <a:t>We have the x, y (anchor box centroid) and z (distance of the person from camera) coordinates for every person. The Euclidean distance between every person detected is calculated between the mid-point of the bounding boxes of all the people detected using the (x, y, z) coordinates. </a:t>
            </a:r>
          </a:p>
          <a:p>
            <a:r>
              <a:rPr lang="en-US" sz="1800" dirty="0"/>
              <a:t>These pixel values are converted into cm using:</a:t>
            </a:r>
          </a:p>
          <a:p>
            <a:r>
              <a:rPr lang="en-US" sz="1800" dirty="0"/>
              <a:t>If the distance between two people is less than 2 meters or 200 centimeters, a red bounding box is displayed around them indicating that they are not maintaining social distance.</a:t>
            </a:r>
          </a:p>
          <a:p>
            <a:pPr marL="0" indent="0">
              <a:buNone/>
            </a:pPr>
            <a:endParaRPr lang="en-US" sz="1800" dirty="0"/>
          </a:p>
          <a:p>
            <a:endParaRPr lang="en-IN" sz="1800" dirty="0"/>
          </a:p>
        </p:txBody>
      </p:sp>
      <p:sp>
        <p:nvSpPr>
          <p:cNvPr id="5" name="Rectangle 2">
            <a:extLst>
              <a:ext uri="{FF2B5EF4-FFF2-40B4-BE49-F238E27FC236}">
                <a16:creationId xmlns:a16="http://schemas.microsoft.com/office/drawing/2014/main" id="{8E0DA9B7-0581-45D2-A527-BAF6E052A868}"/>
              </a:ext>
            </a:extLst>
          </p:cNvPr>
          <p:cNvSpPr>
            <a:spLocks noChangeArrowheads="1"/>
          </p:cNvSpPr>
          <p:nvPr/>
        </p:nvSpPr>
        <p:spPr bwMode="auto">
          <a:xfrm>
            <a:off x="9675921" y="2657151"/>
            <a:ext cx="1455938" cy="215444"/>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24292E"/>
                </a:solidFill>
                <a:effectLst/>
                <a:latin typeface="SFMono-Regular"/>
              </a:rPr>
              <a:t>F = (P x D) / H</a:t>
            </a:r>
            <a:r>
              <a:rPr kumimoji="0" lang="en-US" altLang="en-US" sz="1400" b="0" i="0" u="none" strike="noStrike" cap="none" normalizeH="0" baseline="0" dirty="0">
                <a:ln>
                  <a:noFill/>
                </a:ln>
                <a:solidFill>
                  <a:schemeClr val="tx1"/>
                </a:solidFill>
                <a:effectLst/>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DF68399A-4296-431A-87A4-7DC921438597}"/>
              </a:ext>
            </a:extLst>
          </p:cNvPr>
          <p:cNvSpPr>
            <a:spLocks noChangeArrowheads="1"/>
          </p:cNvSpPr>
          <p:nvPr/>
        </p:nvSpPr>
        <p:spPr bwMode="auto">
          <a:xfrm>
            <a:off x="2073674" y="3732583"/>
            <a:ext cx="1497368" cy="215444"/>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24292E"/>
                </a:solidFill>
                <a:effectLst/>
                <a:latin typeface="SFMono-Regular"/>
              </a:rPr>
              <a:t>D' = (H x F) / P</a:t>
            </a:r>
            <a:r>
              <a:rPr kumimoji="0" lang="en-US" altLang="en-US" sz="1400" b="0" i="0" u="none" strike="noStrike" cap="none" normalizeH="0" baseline="0" dirty="0">
                <a:ln>
                  <a:noFill/>
                </a:ln>
                <a:solidFill>
                  <a:schemeClr val="tx1"/>
                </a:solidFill>
                <a:effectLst/>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7" name="Rectangle 1">
            <a:extLst>
              <a:ext uri="{FF2B5EF4-FFF2-40B4-BE49-F238E27FC236}">
                <a16:creationId xmlns:a16="http://schemas.microsoft.com/office/drawing/2014/main" id="{7F9C13E2-815B-4628-95E0-02DEB2D870A3}"/>
              </a:ext>
            </a:extLst>
          </p:cNvPr>
          <p:cNvSpPr>
            <a:spLocks noChangeArrowheads="1"/>
          </p:cNvSpPr>
          <p:nvPr/>
        </p:nvSpPr>
        <p:spPr bwMode="auto">
          <a:xfrm>
            <a:off x="5607727" y="5021326"/>
            <a:ext cx="2391053" cy="215444"/>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24292E"/>
                </a:solidFill>
                <a:effectLst/>
                <a:latin typeface="SFMono-Regular"/>
              </a:rPr>
              <a:t>(Pixel x Distance) / Focal length</a:t>
            </a:r>
            <a:r>
              <a:rPr kumimoji="0" lang="en-US" altLang="en-US" sz="1400" b="0" i="0" u="none" strike="noStrike" cap="none" normalizeH="0" baseline="0" dirty="0">
                <a:ln>
                  <a:noFill/>
                </a:ln>
                <a:solidFill>
                  <a:schemeClr val="tx1"/>
                </a:solidFill>
                <a:effectLst/>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145324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454</TotalTime>
  <Words>580</Words>
  <Application>Microsoft Office PowerPoint</Application>
  <PresentationFormat>Widescreen</PresentationFormat>
  <Paragraphs>47</Paragraphs>
  <Slides>12</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Book Antiqua</vt:lpstr>
      <vt:lpstr>Bookman Old Style</vt:lpstr>
      <vt:lpstr>Calibri</vt:lpstr>
      <vt:lpstr>Calibri Light</vt:lpstr>
      <vt:lpstr>proxima-nova</vt:lpstr>
      <vt:lpstr>SFMono-Regular</vt:lpstr>
      <vt:lpstr>Office Theme</vt:lpstr>
      <vt:lpstr>Build Your Own Social Distancing Detection Tracker</vt:lpstr>
      <vt:lpstr>Agenda</vt:lpstr>
      <vt:lpstr>What is social distancing?</vt:lpstr>
      <vt:lpstr>Object Detection vs Object Classification </vt:lpstr>
      <vt:lpstr>Steps for object detection</vt:lpstr>
      <vt:lpstr>State-of-the-Art Models for Object Detection</vt:lpstr>
      <vt:lpstr>SSD - MobileNet Model</vt:lpstr>
      <vt:lpstr>Social Distance Detection</vt:lpstr>
      <vt:lpstr>Algorithm</vt:lpstr>
      <vt:lpstr>Code</vt:lpstr>
      <vt:lpstr>Practical Deployment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Your Own Social Distancing Detection Tracker</dc:title>
  <dc:creator>Swayam Mittal</dc:creator>
  <cp:lastModifiedBy>Swayam Mittal</cp:lastModifiedBy>
  <cp:revision>100</cp:revision>
  <dcterms:created xsi:type="dcterms:W3CDTF">2020-06-13T14:38:17Z</dcterms:created>
  <dcterms:modified xsi:type="dcterms:W3CDTF">2020-06-18T18:39:27Z</dcterms:modified>
</cp:coreProperties>
</file>

<file path=docProps/thumbnail.jpeg>
</file>